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67" r:id="rId4"/>
    <p:sldId id="268" r:id="rId5"/>
    <p:sldId id="272" r:id="rId6"/>
    <p:sldId id="269" r:id="rId7"/>
    <p:sldId id="271" r:id="rId8"/>
    <p:sldId id="270" r:id="rId9"/>
    <p:sldId id="274" r:id="rId10"/>
    <p:sldId id="275" r:id="rId1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EA8"/>
    <a:srgbClr val="99CC00"/>
    <a:srgbClr val="FA9500"/>
    <a:srgbClr val="FF9900"/>
    <a:srgbClr val="FF6600"/>
    <a:srgbClr val="A619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>
        <p:scale>
          <a:sx n="72" d="100"/>
          <a:sy n="72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BA06CB77-5A17-46E9-89AC-100721F21E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et-cou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12700"/>
            <a:ext cx="9274176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pied-diapo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815013"/>
            <a:ext cx="9728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49300" y="2752725"/>
            <a:ext cx="7772400" cy="1470025"/>
          </a:xfrm>
        </p:spPr>
        <p:txBody>
          <a:bodyPr/>
          <a:lstStyle>
            <a:lvl1pPr algn="ctr">
              <a:buFont typeface="Wingdings" pitchFamily="2" charset="2"/>
              <a:buNone/>
              <a:defRPr sz="3200">
                <a:solidFill>
                  <a:srgbClr val="005EA8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18FF-CE05-4A8C-A506-7E47032DAA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190500"/>
            <a:ext cx="2286000" cy="6086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190500"/>
            <a:ext cx="6705600" cy="6086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CEF0-4FC2-480A-84CC-0ED2C8115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ed-diapo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27713"/>
            <a:ext cx="91598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tet-diapo-ti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-12700"/>
            <a:ext cx="924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>
            <a:lvl1pPr algn="ctr">
              <a:buFont typeface="Wingdings" pitchFamily="2" charset="2"/>
              <a:buNone/>
              <a:defRPr sz="2800">
                <a:solidFill>
                  <a:srgbClr val="005EA8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9CBF-F006-4B06-A25B-E0282CB9C0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B2B2F-D337-461F-9433-4B04A1DD8F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560762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2050" y="1600200"/>
            <a:ext cx="3560763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1B589-4F2F-46D3-A532-F37025E3B2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BDAB-BCED-4A5A-8737-EBB47B7CCE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46AA-02E9-4330-8472-EA554F956A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3B6E-EC0E-4351-99BA-D86A25F5EC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6CB4-8605-4425-8269-CBC14C669C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3916D-6EF4-4251-8E46-64FF05BC2F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8946-0769-4A03-853C-D423D644BB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1375-6674-46D1-BBC2-D24C0EE8D6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29375" y="165100"/>
            <a:ext cx="2103438" cy="5135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" y="165100"/>
            <a:ext cx="6162675" cy="51355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5F75-259F-4194-A3B0-6A9D62D0B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7FD3-7843-4354-8A12-429059E874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11238"/>
            <a:ext cx="4495800" cy="526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11238"/>
            <a:ext cx="4495800" cy="526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00B8-1990-4812-B0F8-A094D9A77A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7BB8-128B-42BD-ACD8-E2D788CAD2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0796-54F8-495F-8154-243FFBA1D3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F9B6-C438-4C9C-88E5-5C7C8B016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3346-DF1C-4B0D-8560-65DB2136F0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F43B-B32C-4C37-8130-06A7CDD0B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ed-diapo-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827713"/>
            <a:ext cx="91598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tet-diapo-tit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-12700"/>
            <a:ext cx="924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190500"/>
            <a:ext cx="8759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 Cliquez et modifiez le titre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11238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8000" tIns="658800" rIns="270000" bIns="19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1450"/>
            <a:ext cx="62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674E348C-FD02-484A-A49B-D0CECD727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AutoShape 12"/>
          <p:cNvSpPr>
            <a:spLocks noChangeArrowheads="1"/>
          </p:cNvSpPr>
          <p:nvPr/>
        </p:nvSpPr>
        <p:spPr bwMode="auto">
          <a:xfrm>
            <a:off x="8615363" y="6499225"/>
            <a:ext cx="433387" cy="333375"/>
          </a:xfrm>
          <a:prstGeom prst="diamond">
            <a:avLst/>
          </a:prstGeom>
          <a:noFill/>
          <a:ln w="9525">
            <a:solidFill>
              <a:srgbClr val="F57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fr-FR" sz="120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7238" y="6532563"/>
            <a:ext cx="48942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99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20000"/>
        </a:spcAft>
        <a:buClr>
          <a:srgbClr val="EC7406"/>
        </a:buClr>
        <a:buFont typeface="Wingdings 2" pitchFamily="18" charset="2"/>
        <a:buChar char="¹"/>
        <a:defRPr sz="2200">
          <a:solidFill>
            <a:srgbClr val="005EA8"/>
          </a:solidFill>
          <a:latin typeface="+mn-lt"/>
          <a:ea typeface="+mn-ea"/>
          <a:cs typeface="+mn-cs"/>
        </a:defRPr>
      </a:lvl1pPr>
      <a:lvl2pPr marL="895350" indent="-228600" algn="l" rtl="0" eaLnBrk="0" fontAlgn="base" hangingPunct="0">
        <a:spcBef>
          <a:spcPct val="25000"/>
        </a:spcBef>
        <a:spcAft>
          <a:spcPct val="0"/>
        </a:spcAft>
        <a:buClr>
          <a:srgbClr val="EC7406"/>
        </a:buClr>
        <a:buFont typeface="Arial Rounded MT Bold" pitchFamily="34" charset="0"/>
        <a:buChar char="•"/>
        <a:defRPr>
          <a:solidFill>
            <a:srgbClr val="005EA8"/>
          </a:solidFill>
          <a:latin typeface="+mn-lt"/>
        </a:defRPr>
      </a:lvl2pPr>
      <a:lvl3pPr marL="1438275" indent="-182563" algn="l" rtl="0" eaLnBrk="0" fontAlgn="base" hangingPunct="0">
        <a:spcBef>
          <a:spcPct val="20000"/>
        </a:spcBef>
        <a:spcAft>
          <a:spcPct val="0"/>
        </a:spcAft>
        <a:buClr>
          <a:srgbClr val="EC7406"/>
        </a:buClr>
        <a:buFont typeface="Arial Narrow" pitchFamily="34" charset="0"/>
        <a:buChar char="&gt;"/>
        <a:defRPr>
          <a:solidFill>
            <a:srgbClr val="005EA8"/>
          </a:solidFill>
          <a:latin typeface="Arial Narrow" pitchFamily="34" charset="0"/>
        </a:defRPr>
      </a:lvl3pPr>
      <a:lvl4pPr marL="1931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EA8"/>
          </a:solidFill>
          <a:latin typeface="Times New Roman" pitchFamily="18" charset="0"/>
        </a:defRPr>
      </a:lvl4pPr>
      <a:lvl5pPr marL="233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5pPr>
      <a:lvl6pPr marL="2797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6pPr>
      <a:lvl7pPr marL="32543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7pPr>
      <a:lvl8pPr marL="37115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8pPr>
      <a:lvl9pPr marL="41687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et-diapo-titr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5400" y="-12700"/>
            <a:ext cx="924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165100"/>
            <a:ext cx="7962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 Cliquez et modifiez le titre</a:t>
            </a:r>
          </a:p>
        </p:txBody>
      </p:sp>
      <p:pic>
        <p:nvPicPr>
          <p:cNvPr id="2052" name="Picture 9" descr="pied-diapo-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827713"/>
            <a:ext cx="91598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1450"/>
            <a:ext cx="62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0DA988-F755-4B34-9E1B-4240F723A3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AutoShape 11"/>
          <p:cNvSpPr>
            <a:spLocks noChangeArrowheads="1"/>
          </p:cNvSpPr>
          <p:nvPr/>
        </p:nvSpPr>
        <p:spPr bwMode="auto">
          <a:xfrm>
            <a:off x="8615363" y="6499225"/>
            <a:ext cx="433387" cy="333375"/>
          </a:xfrm>
          <a:prstGeom prst="diamond">
            <a:avLst/>
          </a:prstGeom>
          <a:noFill/>
          <a:ln w="9525">
            <a:solidFill>
              <a:srgbClr val="F57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fr-FR" sz="120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7238" y="6532563"/>
            <a:ext cx="48942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Présentation CA - 26/01/13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273925" cy="3700463"/>
          </a:xfrm>
          <a:prstGeom prst="rect">
            <a:avLst/>
          </a:prstGeom>
          <a:solidFill>
            <a:srgbClr val="005EA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2119313"/>
          </a:xfr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4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Démocratie locale</a:t>
            </a:r>
            <a:br>
              <a:rPr lang="fr-FR" sz="4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 des conseils départementaux</a:t>
            </a:r>
            <a:endParaRPr lang="fr-FR" dirty="0" smtClean="0">
              <a:solidFill>
                <a:srgbClr val="FF6600"/>
              </a:solidFill>
            </a:endParaRPr>
          </a:p>
        </p:txBody>
      </p:sp>
      <p:grpSp>
        <p:nvGrpSpPr>
          <p:cNvPr id="5123" name="Groupe 2"/>
          <p:cNvGrpSpPr>
            <a:grpSpLocks/>
          </p:cNvGrpSpPr>
          <p:nvPr/>
        </p:nvGrpSpPr>
        <p:grpSpPr bwMode="auto">
          <a:xfrm>
            <a:off x="4716463" y="5084763"/>
            <a:ext cx="3095625" cy="1081087"/>
            <a:chOff x="4716016" y="5157192"/>
            <a:chExt cx="3096344" cy="1080120"/>
          </a:xfrm>
        </p:grpSpPr>
        <p:pic>
          <p:nvPicPr>
            <p:cNvPr id="5126" name="Picture 3" descr="logo v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6016" y="5157192"/>
              <a:ext cx="3096344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ZoneTexte 1"/>
            <p:cNvSpPr txBox="1"/>
            <p:nvPr/>
          </p:nvSpPr>
          <p:spPr>
            <a:xfrm>
              <a:off x="4951021" y="5980367"/>
              <a:ext cx="2716843" cy="256945"/>
            </a:xfrm>
            <a:prstGeom prst="rect">
              <a:avLst/>
            </a:prstGeom>
            <a:solidFill>
              <a:srgbClr val="FA9500"/>
            </a:solidFill>
            <a:ln>
              <a:solidFill>
                <a:srgbClr val="FA95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FR" sz="12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Mandat 2012-2015</a:t>
              </a:r>
            </a:p>
          </p:txBody>
        </p:sp>
      </p:grp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17500" y="476250"/>
            <a:ext cx="29591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8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100" b="1" dirty="0">
                <a:solidFill>
                  <a:srgbClr val="D9D9D9"/>
                </a:solidFill>
                <a:latin typeface="Calibri" pitchFamily="34" charset="0"/>
              </a:rPr>
              <a:t>  </a:t>
            </a: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6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Collection</a:t>
            </a:r>
            <a:endParaRPr lang="fr-FR" sz="2400" spc="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Vie  associative</a:t>
            </a:r>
            <a:endParaRPr lang="fr-FR" sz="2800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950" y="6484938"/>
            <a:ext cx="7127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M</a:t>
            </a:r>
            <a:r>
              <a:rPr lang="fr-FR" dirty="0"/>
              <a:t>ontage </a:t>
            </a:r>
            <a:r>
              <a:rPr lang="fr-FR" b="1" dirty="0"/>
              <a:t>n°1</a:t>
            </a:r>
            <a:r>
              <a:rPr lang="fr-FR" sz="2000" b="1" dirty="0"/>
              <a:t> </a:t>
            </a:r>
            <a:r>
              <a:rPr lang="fr-FR" sz="1050" dirty="0"/>
              <a:t>– 1</a:t>
            </a:r>
            <a:r>
              <a:rPr lang="fr-FR" sz="1050" baseline="30000" dirty="0"/>
              <a:t>ère</a:t>
            </a:r>
            <a:r>
              <a:rPr lang="fr-FR" sz="1050" dirty="0"/>
              <a:t> édition – février 2013 - </a:t>
            </a:r>
            <a:r>
              <a:rPr lang="fr-FR" sz="1050" dirty="0">
                <a:solidFill>
                  <a:srgbClr val="000000"/>
                </a:solidFill>
              </a:rPr>
              <a:t>service développement associatif – </a:t>
            </a:r>
            <a:endParaRPr lang="fr-FR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DDAE9C6-09D3-454D-A53F-0C1C77C5B3EE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38" y="4789488"/>
            <a:ext cx="4608512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6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/>
            </a:r>
            <a:br>
              <a:rPr lang="fr-FR" sz="26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membres composent chaque conseil départemental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cxnSp>
        <p:nvCxnSpPr>
          <p:cNvPr id="6153" name="Connecteur en angle 8"/>
          <p:cNvCxnSpPr>
            <a:cxnSpLocks noChangeShapeType="1"/>
          </p:cNvCxnSpPr>
          <p:nvPr/>
        </p:nvCxnSpPr>
        <p:spPr bwMode="auto">
          <a:xfrm rot="10800000" flipV="1">
            <a:off x="2555875" y="2708275"/>
            <a:ext cx="2016125" cy="600075"/>
          </a:xfrm>
          <a:prstGeom prst="bentConnector3">
            <a:avLst>
              <a:gd name="adj1" fmla="val 15620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cxnSp>
        <p:nvCxnSpPr>
          <p:cNvPr id="6154" name="Connecteur en angle 13"/>
          <p:cNvCxnSpPr>
            <a:cxnSpLocks noChangeShapeType="1"/>
            <a:stCxn id="6146" idx="6"/>
            <a:endCxn id="7" idx="1"/>
          </p:cNvCxnSpPr>
          <p:nvPr/>
        </p:nvCxnSpPr>
        <p:spPr bwMode="auto">
          <a:xfrm>
            <a:off x="3492500" y="765175"/>
            <a:ext cx="1727200" cy="450850"/>
          </a:xfrm>
          <a:prstGeom prst="bentConnector3">
            <a:avLst>
              <a:gd name="adj1" fmla="val 49907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07950" y="3467100"/>
            <a:ext cx="3500438" cy="2770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6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/>
            </a:r>
            <a:br>
              <a:rPr lang="fr-FR" sz="26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des postes sont pourvus.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nombre de postes à pourvoir au sein des 97 conseils départementaux est compris entre 598 et 865.</a:t>
            </a:r>
            <a:endParaRPr lang="fr-FR" sz="2000" kern="0" dirty="0">
              <a:solidFill>
                <a:srgbClr val="005EA8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endParaRPr lang="fr-FR" sz="26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1775" y="3284538"/>
            <a:ext cx="1543050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94%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157" name="Connecteur droit avec flèche 27"/>
          <p:cNvCxnSpPr>
            <a:cxnSpLocks noChangeShapeType="1"/>
          </p:cNvCxnSpPr>
          <p:nvPr/>
        </p:nvCxnSpPr>
        <p:spPr bwMode="auto">
          <a:xfrm>
            <a:off x="5345113" y="3308350"/>
            <a:ext cx="17462" cy="768350"/>
          </a:xfrm>
          <a:prstGeom prst="straightConnector1">
            <a:avLst/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4875" y="4076700"/>
            <a:ext cx="1295400" cy="12001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7200" kern="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2708275"/>
            <a:ext cx="2305050" cy="1201738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7200" kern="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89%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714875" y="4005263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en moyenne</a:t>
            </a:r>
          </a:p>
        </p:txBody>
      </p:sp>
      <p:sp>
        <p:nvSpPr>
          <p:cNvPr id="6147" name="ZoneTexte 6146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2" grpId="0"/>
      <p:bldP spid="20" grpId="0"/>
      <p:bldP spid="7" grpId="0" animBg="1"/>
      <p:bldP spid="9" grpId="0" animBg="1"/>
      <p:bldP spid="11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DE80814B-96A7-4531-9937-ECFD06F70137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cxnSp>
        <p:nvCxnSpPr>
          <p:cNvPr id="7174" name="Connecteur en angle 13"/>
          <p:cNvCxnSpPr>
            <a:cxnSpLocks noChangeShapeType="1"/>
            <a:stCxn id="7170" idx="6"/>
            <a:endCxn id="7175" idx="1"/>
          </p:cNvCxnSpPr>
          <p:nvPr/>
        </p:nvCxnSpPr>
        <p:spPr bwMode="auto">
          <a:xfrm>
            <a:off x="3492500" y="765175"/>
            <a:ext cx="1727200" cy="450850"/>
          </a:xfrm>
          <a:prstGeom prst="bentConnector3">
            <a:avLst>
              <a:gd name="adj1" fmla="val 49907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550" y="3884613"/>
            <a:ext cx="2736850" cy="12001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54%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5600" y="3884613"/>
            <a:ext cx="2376488" cy="12001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48%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07950" y="5013325"/>
            <a:ext cx="38877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des adhérents</a:t>
            </a:r>
            <a:b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participé aux élections en janvier 2012</a:t>
            </a:r>
            <a:endParaRPr lang="fr-FR" sz="22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4163" y="5013325"/>
            <a:ext cx="37798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des adhérents</a:t>
            </a:r>
            <a:b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participé aux élections en novembre 2012</a:t>
            </a:r>
            <a:endParaRPr lang="fr-FR" sz="22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5375" y="4437063"/>
            <a:ext cx="1543050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50%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147" name="Connecteur en angle 6146"/>
          <p:cNvCxnSpPr>
            <a:cxnSpLocks noChangeShapeType="1"/>
          </p:cNvCxnSpPr>
          <p:nvPr/>
        </p:nvCxnSpPr>
        <p:spPr bwMode="auto">
          <a:xfrm rot="5400000">
            <a:off x="2296319" y="1788319"/>
            <a:ext cx="2355850" cy="1836738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cxnSp>
        <p:nvCxnSpPr>
          <p:cNvPr id="6155" name="Connecteur droit 6154"/>
          <p:cNvCxnSpPr>
            <a:cxnSpLocks noChangeShapeType="1"/>
          </p:cNvCxnSpPr>
          <p:nvPr/>
        </p:nvCxnSpPr>
        <p:spPr bwMode="auto">
          <a:xfrm>
            <a:off x="4356100" y="1528763"/>
            <a:ext cx="873125" cy="0"/>
          </a:xfrm>
          <a:prstGeom prst="line">
            <a:avLst/>
          </a:prstGeom>
          <a:noFill/>
          <a:ln w="57150" algn="ctr">
            <a:solidFill>
              <a:srgbClr val="005EA8"/>
            </a:solidFill>
            <a:round/>
            <a:headEnd/>
            <a:tailEnd/>
          </a:ln>
          <a:effectLst/>
        </p:spPr>
      </p:cxnSp>
      <p:cxnSp>
        <p:nvCxnSpPr>
          <p:cNvPr id="6158" name="Connecteur droit avec flèche 6157"/>
          <p:cNvCxnSpPr>
            <a:cxnSpLocks noChangeShapeType="1"/>
          </p:cNvCxnSpPr>
          <p:nvPr/>
        </p:nvCxnSpPr>
        <p:spPr bwMode="auto">
          <a:xfrm>
            <a:off x="3708400" y="4484688"/>
            <a:ext cx="1727200" cy="0"/>
          </a:xfrm>
          <a:prstGeom prst="straightConnector1">
            <a:avLst/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>
            <a:spLocks noChangeArrowheads="1"/>
          </p:cNvSpPr>
          <p:nvPr/>
        </p:nvSpPr>
        <p:spPr bwMode="auto">
          <a:xfrm rot="1001342">
            <a:off x="7564438" y="4029075"/>
            <a:ext cx="1993900" cy="21796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5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DB041E0C-93B8-45A2-B59E-2F8C5E291E0E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00113" y="1220788"/>
            <a:ext cx="9144001" cy="52657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3850" y="2565400"/>
            <a:ext cx="2376488" cy="22955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5EA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endParaRPr lang="fr-FR" sz="720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55%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00338" y="3284538"/>
            <a:ext cx="2376487" cy="1565275"/>
          </a:xfrm>
          <a:prstGeom prst="rect">
            <a:avLst/>
          </a:prstGeom>
          <a:solidFill>
            <a:schemeClr val="bg1"/>
          </a:solidFill>
          <a:ln w="9525">
            <a:solidFill>
              <a:srgbClr val="005EA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endParaRPr lang="fr-FR" sz="4800">
              <a:solidFill>
                <a:srgbClr val="005EA8"/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4800">
                <a:solidFill>
                  <a:srgbClr val="005EA8"/>
                </a:solidFill>
                <a:latin typeface="Arial Rounded MT Bold" pitchFamily="34" charset="0"/>
                <a:sym typeface="Wingdings" pitchFamily="2" charset="2"/>
              </a:rPr>
              <a:t>35%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288" y="4797425"/>
            <a:ext cx="2232025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des conseils sont </a:t>
            </a: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complets</a:t>
            </a: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,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1600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 seuil maximum</a:t>
            </a:r>
            <a:br>
              <a:rPr lang="fr-FR" sz="1600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fr-FR" sz="1600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 nombre d’élus</a:t>
            </a:r>
            <a:r>
              <a:rPr lang="fr-FR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kern="0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6825" y="4452938"/>
            <a:ext cx="2374900" cy="415925"/>
          </a:xfrm>
          <a:prstGeom prst="rect">
            <a:avLst/>
          </a:prstGeom>
          <a:solidFill>
            <a:srgbClr val="005EA8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endParaRPr lang="fr-FR" sz="1050" kern="0" spc="600" dirty="0">
              <a:solidFill>
                <a:schemeClr val="bg1"/>
              </a:solidFill>
              <a:latin typeface="Arial Rounded MT Bold"/>
              <a:sym typeface="Wingdings" pitchFamily="2" charset="2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1050" b="1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7%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27313" y="4797425"/>
            <a:ext cx="25209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des conseils sont </a:t>
            </a: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incomplets</a:t>
            </a: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,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1600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un nombre d’élus compris entre le minimum et le maximum prévu</a:t>
            </a:r>
            <a:endParaRPr lang="fr-FR" sz="1600" kern="0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48263" y="4797425"/>
            <a:ext cx="22320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des conseils sont </a:t>
            </a: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incomplets</a:t>
            </a: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,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1600" kern="0" dirty="0">
                <a:solidFill>
                  <a:srgbClr val="005EA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un nombre d’élus au seuil minimum</a:t>
            </a:r>
            <a:endParaRPr lang="fr-FR" sz="1600" kern="0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64388" y="4292600"/>
            <a:ext cx="20161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2</a:t>
            </a:r>
          </a:p>
          <a:p>
            <a:pPr algn="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conseils</a:t>
            </a:r>
          </a:p>
          <a:p>
            <a:pPr algn="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ne sont pas encore constitués</a:t>
            </a:r>
            <a:endParaRPr lang="fr-FR" sz="1600" kern="0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en angle 7"/>
          <p:cNvCxnSpPr>
            <a:cxnSpLocks noChangeShapeType="1"/>
          </p:cNvCxnSpPr>
          <p:nvPr/>
        </p:nvCxnSpPr>
        <p:spPr bwMode="auto">
          <a:xfrm rot="10800000">
            <a:off x="2700338" y="2781300"/>
            <a:ext cx="1871662" cy="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cxnSp>
        <p:nvCxnSpPr>
          <p:cNvPr id="8207" name="Connecteur en angle 13"/>
          <p:cNvCxnSpPr>
            <a:cxnSpLocks noChangeShapeType="1"/>
            <a:endCxn id="8208" idx="1"/>
          </p:cNvCxnSpPr>
          <p:nvPr/>
        </p:nvCxnSpPr>
        <p:spPr bwMode="auto">
          <a:xfrm>
            <a:off x="3492500" y="760413"/>
            <a:ext cx="1727200" cy="455612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8208" name="Rectangle 3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/>
      <p:bldP spid="22" grpId="0" animBg="1"/>
      <p:bldP spid="30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B8B0C5A-8978-4530-B7C3-62505A3D03C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144000" cy="52657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cxnSp>
        <p:nvCxnSpPr>
          <p:cNvPr id="9222" name="Connecteur en angle 13"/>
          <p:cNvCxnSpPr>
            <a:cxnSpLocks noChangeShapeType="1"/>
            <a:stCxn id="9218" idx="6"/>
            <a:endCxn id="9223" idx="1"/>
          </p:cNvCxnSpPr>
          <p:nvPr/>
        </p:nvCxnSpPr>
        <p:spPr bwMode="auto">
          <a:xfrm>
            <a:off x="3492500" y="765175"/>
            <a:ext cx="1727200" cy="450850"/>
          </a:xfrm>
          <a:prstGeom prst="bentConnector3">
            <a:avLst>
              <a:gd name="adj1" fmla="val 49907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5150" y="3644900"/>
            <a:ext cx="2557463" cy="1200150"/>
          </a:xfrm>
          <a:prstGeom prst="rect">
            <a:avLst/>
          </a:prstGeom>
          <a:solidFill>
            <a:schemeClr val="bg1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42%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2138" y="3644900"/>
            <a:ext cx="3338512" cy="1200150"/>
          </a:xfrm>
          <a:prstGeom prst="rect">
            <a:avLst/>
          </a:prstGeom>
          <a:solidFill>
            <a:srgbClr val="005EA8"/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58%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3713" y="4845050"/>
            <a:ext cx="27368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</a:t>
            </a:r>
            <a:r>
              <a:rPr lang="fr-FR" sz="22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élus pour la 1</a:t>
            </a:r>
            <a:r>
              <a:rPr lang="fr-FR" sz="2200" b="1" kern="0" baseline="3000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ère</a:t>
            </a:r>
            <a:r>
              <a:rPr lang="fr-FR" sz="22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 fois </a:t>
            </a: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en 2012</a:t>
            </a:r>
            <a:endParaRPr lang="fr-FR" sz="22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3713" y="5445125"/>
            <a:ext cx="1557337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53%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147" name="Connecteur en angle 6146"/>
          <p:cNvCxnSpPr>
            <a:cxnSpLocks noChangeShapeType="1"/>
          </p:cNvCxnSpPr>
          <p:nvPr/>
        </p:nvCxnSpPr>
        <p:spPr bwMode="auto">
          <a:xfrm rot="5400000">
            <a:off x="3298031" y="2586832"/>
            <a:ext cx="2116137" cy="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cxnSp>
        <p:nvCxnSpPr>
          <p:cNvPr id="6155" name="Connecteur droit 6154"/>
          <p:cNvCxnSpPr>
            <a:cxnSpLocks noChangeShapeType="1"/>
          </p:cNvCxnSpPr>
          <p:nvPr/>
        </p:nvCxnSpPr>
        <p:spPr bwMode="auto">
          <a:xfrm>
            <a:off x="4356100" y="1528763"/>
            <a:ext cx="873125" cy="0"/>
          </a:xfrm>
          <a:prstGeom prst="line">
            <a:avLst/>
          </a:prstGeom>
          <a:noFill/>
          <a:ln w="57150" algn="ctr">
            <a:solidFill>
              <a:srgbClr val="005EA8"/>
            </a:solidFill>
            <a:round/>
            <a:headEnd/>
            <a:tailEnd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2663" y="4860925"/>
            <a:ext cx="28035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étaient </a:t>
            </a:r>
            <a:r>
              <a:rPr lang="fr-FR" sz="22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déjà élus </a:t>
            </a:r>
            <a:r>
              <a:rPr lang="fr-FR" sz="22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entre 2009-2012</a:t>
            </a:r>
            <a:endParaRPr lang="fr-FR" sz="22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9163" y="5486400"/>
            <a:ext cx="1557337" cy="49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47%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1" grpId="0" animBg="1"/>
      <p:bldP spid="23" grpId="0"/>
      <p:bldP spid="25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 rot="-176073">
            <a:off x="-396875" y="5600700"/>
            <a:ext cx="10298113" cy="1052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3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534400" y="6597650"/>
            <a:ext cx="622300" cy="349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845CEDD-3F8C-4A01-BAAD-DEF51186D3D8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028700"/>
            <a:ext cx="9144000" cy="52657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cxnSp>
        <p:nvCxnSpPr>
          <p:cNvPr id="10247" name="Connecteur en angle 13"/>
          <p:cNvCxnSpPr>
            <a:cxnSpLocks noChangeShapeType="1"/>
            <a:stCxn id="10243" idx="6"/>
            <a:endCxn id="10248" idx="1"/>
          </p:cNvCxnSpPr>
          <p:nvPr/>
        </p:nvCxnSpPr>
        <p:spPr bwMode="auto">
          <a:xfrm>
            <a:off x="3492500" y="765175"/>
            <a:ext cx="1727200" cy="450850"/>
          </a:xfrm>
          <a:prstGeom prst="bentConnector3">
            <a:avLst>
              <a:gd name="adj1" fmla="val 49907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850" y="2100263"/>
            <a:ext cx="2376488" cy="3416300"/>
          </a:xfrm>
          <a:prstGeom prst="rect">
            <a:avLst/>
          </a:prstGeom>
          <a:solidFill>
            <a:schemeClr val="accent2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endParaRPr lang="fr-FR" sz="7200" kern="0" spc="600" dirty="0">
              <a:solidFill>
                <a:schemeClr val="bg1"/>
              </a:solidFill>
              <a:latin typeface="Arial Rounded MT Bold"/>
              <a:sym typeface="Wingdings" pitchFamily="2" charset="2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endParaRPr lang="fr-FR" sz="7200" kern="0" spc="600" dirty="0">
              <a:solidFill>
                <a:schemeClr val="bg1"/>
              </a:solidFill>
              <a:latin typeface="Arial Rounded MT Bold"/>
              <a:sym typeface="Wingdings" pitchFamily="2" charset="2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79%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00338" y="4859338"/>
            <a:ext cx="2376487" cy="646112"/>
          </a:xfrm>
          <a:prstGeom prst="rect">
            <a:avLst/>
          </a:prstGeom>
          <a:solidFill>
            <a:schemeClr val="bg1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3600" kern="0" spc="60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13%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850" y="5445125"/>
            <a:ext cx="23812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sont des adhérents</a:t>
            </a:r>
            <a:b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en situation</a:t>
            </a:r>
            <a:b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 handicap</a:t>
            </a:r>
            <a:endParaRPr lang="fr-FR" sz="2000" b="1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9500" y="4016375"/>
            <a:ext cx="15557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82%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147" name="Connecteur en angle 6146"/>
          <p:cNvCxnSpPr>
            <a:cxnSpLocks noChangeShapeType="1"/>
            <a:endCxn id="19" idx="3"/>
          </p:cNvCxnSpPr>
          <p:nvPr/>
        </p:nvCxnSpPr>
        <p:spPr bwMode="auto">
          <a:xfrm rot="5400000">
            <a:off x="2395538" y="1833563"/>
            <a:ext cx="2279650" cy="1670050"/>
          </a:xfrm>
          <a:prstGeom prst="bentConnector2">
            <a:avLst/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cxnSp>
        <p:nvCxnSpPr>
          <p:cNvPr id="6155" name="Connecteur droit 6154"/>
          <p:cNvCxnSpPr>
            <a:cxnSpLocks noChangeShapeType="1"/>
          </p:cNvCxnSpPr>
          <p:nvPr/>
        </p:nvCxnSpPr>
        <p:spPr bwMode="auto">
          <a:xfrm>
            <a:off x="4356100" y="1528763"/>
            <a:ext cx="873125" cy="0"/>
          </a:xfrm>
          <a:prstGeom prst="line">
            <a:avLst/>
          </a:prstGeom>
          <a:noFill/>
          <a:ln w="57150" algn="ctr">
            <a:solidFill>
              <a:srgbClr val="005EA8"/>
            </a:solidFill>
            <a:round/>
            <a:headEnd/>
            <a:tailEnd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5100" y="5434013"/>
            <a:ext cx="2371725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sont des adhérents </a:t>
            </a: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membres</a:t>
            </a:r>
            <a:b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</a:b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de famille</a:t>
            </a:r>
            <a:endParaRPr lang="fr-FR" sz="2000" b="1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4724400"/>
            <a:ext cx="1428750" cy="49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6%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6825" y="5135563"/>
            <a:ext cx="2374900" cy="369887"/>
          </a:xfrm>
          <a:prstGeom prst="rect">
            <a:avLst/>
          </a:prstGeom>
          <a:solidFill>
            <a:srgbClr val="005EA8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7%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90925" y="4437063"/>
            <a:ext cx="15573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56488" y="5413375"/>
            <a:ext cx="1687512" cy="92075"/>
          </a:xfrm>
          <a:prstGeom prst="rect">
            <a:avLst/>
          </a:prstGeom>
          <a:solidFill>
            <a:schemeClr val="bg1"/>
          </a:solidFill>
          <a:ln>
            <a:solidFill>
              <a:srgbClr val="005EA8"/>
            </a:solidFill>
          </a:ln>
        </p:spPr>
        <p:txBody>
          <a:bodyPr tIns="0" bIns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600" kern="0" spc="60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1%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08850" y="5434013"/>
            <a:ext cx="1871663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Sont des adhérents par ailleurs </a:t>
            </a:r>
            <a:r>
              <a:rPr lang="fr-FR" sz="20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salariés APF</a:t>
            </a:r>
            <a:endParaRPr lang="fr-FR" sz="2000" b="1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9700" y="5434013"/>
            <a:ext cx="2009775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0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sont des adhérents hors de ces catégories  </a:t>
            </a:r>
            <a:endParaRPr lang="fr-FR" sz="20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51763" y="5013325"/>
            <a:ext cx="14287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1" grpId="0" animBg="1"/>
      <p:bldP spid="23" grpId="0"/>
      <p:bldP spid="25" grpId="0"/>
      <p:bldP spid="18" grpId="0"/>
      <p:bldP spid="20" grpId="0"/>
      <p:bldP spid="22" grpId="0" animBg="1"/>
      <p:bldP spid="24" grpId="0"/>
      <p:bldP spid="26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4043ECE-FD91-41E8-9304-3AB12F06CA70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144000" cy="52657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cxnSp>
        <p:nvCxnSpPr>
          <p:cNvPr id="11270" name="Connecteur en angle 13"/>
          <p:cNvCxnSpPr>
            <a:cxnSpLocks noChangeShapeType="1"/>
            <a:stCxn id="11266" idx="6"/>
            <a:endCxn id="11271" idx="1"/>
          </p:cNvCxnSpPr>
          <p:nvPr/>
        </p:nvCxnSpPr>
        <p:spPr bwMode="auto">
          <a:xfrm>
            <a:off x="3492500" y="765175"/>
            <a:ext cx="1727200" cy="450850"/>
          </a:xfrm>
          <a:prstGeom prst="bentConnector3">
            <a:avLst>
              <a:gd name="adj1" fmla="val 49907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613" y="3884613"/>
            <a:ext cx="2376487" cy="1200150"/>
          </a:xfrm>
          <a:prstGeom prst="rect">
            <a:avLst/>
          </a:prstGeom>
          <a:solidFill>
            <a:schemeClr val="accent2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chemeClr val="bg1"/>
                </a:solidFill>
                <a:latin typeface="Arial Rounded MT Bold"/>
                <a:sym typeface="Wingdings" pitchFamily="2" charset="2"/>
              </a:rPr>
              <a:t>44%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56100" y="3884613"/>
            <a:ext cx="2736850" cy="1200150"/>
          </a:xfrm>
          <a:prstGeom prst="rect">
            <a:avLst/>
          </a:prstGeom>
          <a:solidFill>
            <a:schemeClr val="bg1"/>
          </a:solidFill>
          <a:ln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7200" kern="0" spc="60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56%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08175" y="5013325"/>
            <a:ext cx="22320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sont des </a:t>
            </a:r>
            <a:r>
              <a:rPr lang="fr-FR" sz="24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femmes</a:t>
            </a:r>
            <a:endParaRPr lang="fr-FR" sz="2400" b="1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5163" y="5672138"/>
            <a:ext cx="1557337" cy="4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41%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155" name="Connecteur droit 6154"/>
          <p:cNvCxnSpPr>
            <a:cxnSpLocks noChangeShapeType="1"/>
          </p:cNvCxnSpPr>
          <p:nvPr/>
        </p:nvCxnSpPr>
        <p:spPr bwMode="auto">
          <a:xfrm>
            <a:off x="4356100" y="1528763"/>
            <a:ext cx="873125" cy="0"/>
          </a:xfrm>
          <a:prstGeom prst="line">
            <a:avLst/>
          </a:prstGeom>
          <a:noFill/>
          <a:ln w="57150" algn="ctr">
            <a:solidFill>
              <a:srgbClr val="005EA8"/>
            </a:solidFill>
            <a:round/>
            <a:headEnd/>
            <a:tailEnd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5013325"/>
            <a:ext cx="25923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sont des </a:t>
            </a:r>
            <a:r>
              <a:rPr lang="fr-FR" sz="2400" b="1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hommes</a:t>
            </a:r>
            <a:endParaRPr lang="fr-FR" sz="2400" b="1" kern="0" dirty="0">
              <a:solidFill>
                <a:srgbClr val="005EA8"/>
              </a:solidFill>
              <a:latin typeface="Arial Rounded MT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7050" y="5672138"/>
            <a:ext cx="1557338" cy="4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59% en 2009</a:t>
            </a:r>
            <a:endParaRPr lang="fr-FR" sz="2600" b="1" kern="0" dirty="0">
              <a:solidFill>
                <a:srgbClr val="99CC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356100" y="1528763"/>
            <a:ext cx="0" cy="2260600"/>
          </a:xfrm>
          <a:prstGeom prst="straightConnector1">
            <a:avLst/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/>
      <p:bldP spid="2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llipse 10"/>
          <p:cNvSpPr>
            <a:spLocks noChangeArrowheads="1"/>
          </p:cNvSpPr>
          <p:nvPr/>
        </p:nvSpPr>
        <p:spPr bwMode="auto">
          <a:xfrm>
            <a:off x="-541338" y="-892175"/>
            <a:ext cx="4033838" cy="33131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A542CCE-044F-4032-B03E-F119C60ADC88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0075" y="1528763"/>
            <a:ext cx="9144000" cy="52657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2000" u="sng" smtClean="0"/>
          </a:p>
          <a:p>
            <a:pPr algn="ctr"/>
            <a:endParaRPr lang="fr-FR" sz="1800" smtClean="0"/>
          </a:p>
        </p:txBody>
      </p:sp>
      <p:sp>
        <p:nvSpPr>
          <p:cNvPr id="2" name="Rectangle 1"/>
          <p:cNvSpPr/>
          <p:nvPr/>
        </p:nvSpPr>
        <p:spPr>
          <a:xfrm>
            <a:off x="-107950" y="-1588"/>
            <a:ext cx="3095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defRPr/>
            </a:pP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De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2012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à</a:t>
            </a:r>
            <a:br>
              <a:rPr lang="fr-FR" sz="3200" kern="0" dirty="0">
                <a:solidFill>
                  <a:srgbClr val="FF6600"/>
                </a:solidFill>
                <a:latin typeface="Arial Rounded MT Bold"/>
              </a:rPr>
            </a:br>
            <a:r>
              <a:rPr lang="fr-FR" sz="3200" kern="0" dirty="0">
                <a:solidFill>
                  <a:srgbClr val="FF6600"/>
                </a:solidFill>
                <a:latin typeface="Arial Rounded MT Bold"/>
              </a:rPr>
              <a:t>janvier 2013 </a:t>
            </a:r>
          </a:p>
        </p:txBody>
      </p:sp>
      <p:cxnSp>
        <p:nvCxnSpPr>
          <p:cNvPr id="12294" name="Connecteur en angle 13"/>
          <p:cNvCxnSpPr>
            <a:cxnSpLocks noChangeShapeType="1"/>
            <a:stCxn id="12290" idx="6"/>
            <a:endCxn id="12295" idx="1"/>
          </p:cNvCxnSpPr>
          <p:nvPr/>
        </p:nvCxnSpPr>
        <p:spPr bwMode="auto">
          <a:xfrm>
            <a:off x="3492500" y="765175"/>
            <a:ext cx="1727200" cy="450850"/>
          </a:xfrm>
          <a:prstGeom prst="bentConnector3">
            <a:avLst>
              <a:gd name="adj1" fmla="val 49907"/>
            </a:avLst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219700" y="620713"/>
            <a:ext cx="2236788" cy="1189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EC7406"/>
              </a:buClr>
            </a:pPr>
            <a:r>
              <a:rPr lang="fr-FR" sz="72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768</a:t>
            </a:r>
          </a:p>
        </p:txBody>
      </p:sp>
      <p:cxnSp>
        <p:nvCxnSpPr>
          <p:cNvPr id="6155" name="Connecteur droit 6154"/>
          <p:cNvCxnSpPr>
            <a:cxnSpLocks noChangeShapeType="1"/>
          </p:cNvCxnSpPr>
          <p:nvPr/>
        </p:nvCxnSpPr>
        <p:spPr bwMode="auto">
          <a:xfrm>
            <a:off x="4356100" y="1528763"/>
            <a:ext cx="873125" cy="0"/>
          </a:xfrm>
          <a:prstGeom prst="line">
            <a:avLst/>
          </a:prstGeom>
          <a:noFill/>
          <a:ln w="57150" algn="ctr">
            <a:solidFill>
              <a:srgbClr val="005EA8"/>
            </a:solidFill>
            <a:round/>
            <a:headEnd/>
            <a:tailEnd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572000" y="1773238"/>
            <a:ext cx="3671888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adhérents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ont été élus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au sein de 95 conseils départementaux</a:t>
            </a:r>
            <a:endParaRPr lang="fr-FR" sz="2400" kern="0" dirty="0">
              <a:solidFill>
                <a:srgbClr val="005EA8"/>
              </a:solidFill>
              <a:latin typeface="Arial Rounded MT Bold"/>
            </a:endParaRPr>
          </a:p>
        </p:txBody>
      </p: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356100" y="1528763"/>
            <a:ext cx="0" cy="1971675"/>
          </a:xfrm>
          <a:prstGeom prst="straightConnector1">
            <a:avLst/>
          </a:prstGeom>
          <a:noFill/>
          <a:ln w="57150" algn="ctr">
            <a:solidFill>
              <a:srgbClr val="005EA8"/>
            </a:solidFill>
            <a:round/>
            <a:headEnd/>
            <a:tailEnd type="arrow" w="med" len="med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3492500" y="44450"/>
            <a:ext cx="4535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Portrait des conseils départementaux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5875" y="3660775"/>
            <a:ext cx="3671888" cy="1938338"/>
          </a:xfrm>
          <a:prstGeom prst="rect">
            <a:avLst/>
          </a:prstGeom>
          <a:ln w="12700">
            <a:solidFill>
              <a:srgbClr val="005EA8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24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… pour exercer leur mission dans le cadre du mandat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EC7406"/>
              </a:buClr>
              <a:defRPr/>
            </a:pPr>
            <a:r>
              <a:rPr lang="fr-FR" sz="4800" kern="0" dirty="0">
                <a:solidFill>
                  <a:srgbClr val="005EA8"/>
                </a:solidFill>
                <a:latin typeface="Arial Rounded MT Bold"/>
                <a:sym typeface="Wingdings" pitchFamily="2" charset="2"/>
              </a:rPr>
              <a:t>2012 - 2015</a:t>
            </a:r>
            <a:endParaRPr lang="fr-FR" sz="4800" kern="0" dirty="0">
              <a:solidFill>
                <a:srgbClr val="005EA8"/>
              </a:solidFill>
              <a:latin typeface="Arial Rounded MT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2119313"/>
          </a:xfr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4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Démocratie locale</a:t>
            </a:r>
            <a:br>
              <a:rPr lang="fr-FR" sz="4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 des conseils départementaux</a:t>
            </a:r>
            <a:endParaRPr lang="fr-FR" dirty="0" smtClean="0">
              <a:solidFill>
                <a:srgbClr val="FF6600"/>
              </a:solidFill>
            </a:endParaRPr>
          </a:p>
        </p:txBody>
      </p:sp>
      <p:grpSp>
        <p:nvGrpSpPr>
          <p:cNvPr id="13315" name="Groupe 2"/>
          <p:cNvGrpSpPr>
            <a:grpSpLocks/>
          </p:cNvGrpSpPr>
          <p:nvPr/>
        </p:nvGrpSpPr>
        <p:grpSpPr bwMode="auto">
          <a:xfrm>
            <a:off x="4716463" y="5084763"/>
            <a:ext cx="3095625" cy="1081087"/>
            <a:chOff x="4716016" y="5157192"/>
            <a:chExt cx="3096344" cy="1080120"/>
          </a:xfrm>
        </p:grpSpPr>
        <p:pic>
          <p:nvPicPr>
            <p:cNvPr id="13318" name="Picture 3" descr="logo v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6016" y="5157192"/>
              <a:ext cx="3096344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ZoneTexte 1"/>
            <p:cNvSpPr txBox="1"/>
            <p:nvPr/>
          </p:nvSpPr>
          <p:spPr>
            <a:xfrm>
              <a:off x="4951021" y="5980367"/>
              <a:ext cx="2716843" cy="256945"/>
            </a:xfrm>
            <a:prstGeom prst="rect">
              <a:avLst/>
            </a:prstGeom>
            <a:solidFill>
              <a:srgbClr val="FA9500"/>
            </a:solidFill>
            <a:ln>
              <a:solidFill>
                <a:srgbClr val="FA95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FR" sz="12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Mandat 2012-2015</a:t>
              </a:r>
            </a:p>
          </p:txBody>
        </p:sp>
      </p:grp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17500" y="476250"/>
            <a:ext cx="29591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8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100" b="1" dirty="0">
                <a:solidFill>
                  <a:srgbClr val="D9D9D9"/>
                </a:solidFill>
                <a:latin typeface="Calibri" pitchFamily="34" charset="0"/>
              </a:rPr>
              <a:t>  </a:t>
            </a: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6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Collection</a:t>
            </a:r>
            <a:endParaRPr lang="fr-FR" sz="2400" spc="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Vie  associative</a:t>
            </a:r>
            <a:endParaRPr lang="fr-FR" sz="2800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950" y="6484938"/>
            <a:ext cx="7127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M</a:t>
            </a:r>
            <a:r>
              <a:rPr lang="fr-FR" dirty="0"/>
              <a:t>ontage </a:t>
            </a:r>
            <a:r>
              <a:rPr lang="fr-FR" b="1" dirty="0"/>
              <a:t>n°1</a:t>
            </a:r>
            <a:r>
              <a:rPr lang="fr-FR" sz="2000" b="1" dirty="0"/>
              <a:t> </a:t>
            </a:r>
            <a:r>
              <a:rPr lang="fr-FR" sz="1050" dirty="0"/>
              <a:t>– 1</a:t>
            </a:r>
            <a:r>
              <a:rPr lang="fr-FR" sz="1050" baseline="30000" dirty="0"/>
              <a:t>ère</a:t>
            </a:r>
            <a:r>
              <a:rPr lang="fr-FR" sz="1050" dirty="0"/>
              <a:t> édition – février 2013 - </a:t>
            </a:r>
            <a:r>
              <a:rPr lang="fr-FR" sz="1050" dirty="0">
                <a:solidFill>
                  <a:srgbClr val="000000"/>
                </a:solidFill>
              </a:rPr>
              <a:t>service développement associatif – </a:t>
            </a:r>
            <a:endParaRPr lang="fr-FR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le_diaporama_apf">
  <a:themeElements>
    <a:clrScheme name="mod_le_diaporama_ap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_le_diaporama_apf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_le_diaporama_ap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titre chapitre">
  <a:themeElements>
    <a:clrScheme name="Modèle titre chap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titre chapitre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titre chap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mod_le_diaporama_apf</Template>
  <TotalTime>1524</TotalTime>
  <Words>334</Words>
  <Application>Microsoft Office PowerPoint</Application>
  <PresentationFormat>Affichage à l'écran (4:3)</PresentationFormat>
  <Paragraphs>116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Wingdings</vt:lpstr>
      <vt:lpstr>Arial Rounded MT Bold</vt:lpstr>
      <vt:lpstr>Wingdings 2</vt:lpstr>
      <vt:lpstr>Arial Narrow</vt:lpstr>
      <vt:lpstr>Times New Roman</vt:lpstr>
      <vt:lpstr>Calibri</vt:lpstr>
      <vt:lpstr>Bradley Hand ITC</vt:lpstr>
      <vt:lpstr>mod_le_diaporama_apf</vt:lpstr>
      <vt:lpstr>Modèle titre chapitre</vt:lpstr>
      <vt:lpstr>Démocratie locale  Portrait  des conseils départementaux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Démocratie locale  Portrait  des conseils départementaux</vt:lpstr>
    </vt:vector>
  </TitlesOfParts>
  <Company>APF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Journet</dc:creator>
  <cp:lastModifiedBy>AD</cp:lastModifiedBy>
  <cp:revision>279</cp:revision>
  <cp:lastPrinted>2013-02-13T11:29:10Z</cp:lastPrinted>
  <dcterms:created xsi:type="dcterms:W3CDTF">2012-12-12T07:41:39Z</dcterms:created>
  <dcterms:modified xsi:type="dcterms:W3CDTF">2013-03-01T08:30:49Z</dcterms:modified>
</cp:coreProperties>
</file>